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53" r:id="rId5"/>
    <p:sldId id="367" r:id="rId6"/>
    <p:sldId id="361" r:id="rId7"/>
    <p:sldId id="412" r:id="rId8"/>
    <p:sldId id="413" r:id="rId9"/>
    <p:sldId id="371" r:id="rId10"/>
    <p:sldId id="399" r:id="rId11"/>
    <p:sldId id="400" r:id="rId12"/>
    <p:sldId id="393" r:id="rId13"/>
    <p:sldId id="409" r:id="rId14"/>
    <p:sldId id="401" r:id="rId15"/>
    <p:sldId id="411" r:id="rId16"/>
    <p:sldId id="410" r:id="rId17"/>
    <p:sldId id="403" r:id="rId18"/>
    <p:sldId id="404" r:id="rId19"/>
    <p:sldId id="407" r:id="rId20"/>
    <p:sldId id="408" r:id="rId21"/>
    <p:sldId id="405" r:id="rId22"/>
    <p:sldId id="406" r:id="rId23"/>
    <p:sldId id="3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Abhishek 287" initials="A2" lastIdx="1" clrIdx="3">
    <p:extLst>
      <p:ext uri="{19B8F6BF-5375-455C-9EA6-DF929625EA0E}">
        <p15:presenceInfo xmlns:p15="http://schemas.microsoft.com/office/powerpoint/2012/main" userId="100af03db89cf8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1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86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66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1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3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8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84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9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6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47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Bootstrap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>
                <a:latin typeface="Sitka Subheading" pitchFamily="2" charset="0"/>
              </a:rPr>
              <a:t>By Lalita Joshi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959" y="485443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What is a Navbar?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32241" y="3144855"/>
            <a:ext cx="6335895" cy="219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itka Subheading" pitchFamily="2" charset="0"/>
              </a:rPr>
              <a:t>A </a:t>
            </a:r>
            <a:r>
              <a:rPr lang="en-US" sz="2000" b="1" dirty="0">
                <a:latin typeface="Sitka Subheading" pitchFamily="2" charset="0"/>
              </a:rPr>
              <a:t>Navbar</a:t>
            </a:r>
            <a:r>
              <a:rPr lang="en-US" sz="2000" dirty="0">
                <a:latin typeface="Sitka Subheading" pitchFamily="2" charset="0"/>
              </a:rPr>
              <a:t> in Bootstrap is a responsive navigation header used to create menus, logos, and links at the top of a webpage.</a:t>
            </a:r>
          </a:p>
          <a:p>
            <a:br>
              <a:rPr lang="en-US" sz="2000" dirty="0">
                <a:latin typeface="Sitka Subheading" pitchFamily="2" charset="0"/>
              </a:rPr>
            </a:br>
            <a:r>
              <a:rPr lang="en-US" sz="2000" dirty="0">
                <a:latin typeface="Sitka Subheading" pitchFamily="2" charset="0"/>
              </a:rPr>
              <a:t>It automatically adjusts on different screen sizes.</a:t>
            </a:r>
          </a:p>
          <a:p>
            <a:endParaRPr lang="en-US" sz="20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32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71" y="246529"/>
            <a:ext cx="9528048" cy="1600200"/>
          </a:xfrm>
        </p:spPr>
        <p:txBody>
          <a:bodyPr/>
          <a:lstStyle/>
          <a:p>
            <a:r>
              <a:rPr lang="en-IN" dirty="0"/>
              <a:t>Navbar (Header Menu)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0" y="2125627"/>
            <a:ext cx="1185491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Sitka Subheading" pitchFamily="2" charset="0"/>
              </a:rPr>
              <a:t>Inside the body tag in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&lt;nav class="navbar navbar-expand-lg navbar-dark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bg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-dark"&gt;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&lt;div class="container-fluid"&gt;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&lt;a class="navbar-brand"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="#"&gt;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MyPortfolio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&lt;/a&gt;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&lt;button class="navbar-toggler" data-bs-toggle="collapse" data-bs-target="#menu"&gt;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&lt;span class="navbar-toggler-icon"&gt;&lt;/span&gt;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&lt;div class="collapse navbar-collapse" id="menu"&gt;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&lt;ul class="navbar-nav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ms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-auto"&gt;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&lt;li class="nav-item"&gt;&lt;a class="nav-link"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="#"&gt;Home&lt;/a&gt;&lt;/li&gt;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&lt;li class="nav-item"&gt;&lt;a class="nav-link"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="#"&gt;Projects&lt;/a&gt;&lt;/li&gt;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&lt;li class="nav-item"&gt;&lt;a class="nav-link"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="#"&gt;Contact&lt;/a&gt;&lt;/li&gt;&lt;/ul&gt;&lt;/div&gt;&lt;/div&gt;&lt;/nav&gt;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741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3600" dirty="0"/>
              <a:t>Cards in Bootstrap</a:t>
            </a:r>
            <a:endParaRPr lang="en-US" sz="3600" dirty="0">
              <a:latin typeface="Sitka Subheading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09882" y="1057836"/>
            <a:ext cx="6669741" cy="631115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Cards in Bootstrap are </a:t>
            </a:r>
            <a:r>
              <a:rPr lang="en-US" sz="2000" b="1" dirty="0">
                <a:latin typeface="Sitka Subheading" pitchFamily="2" charset="0"/>
              </a:rPr>
              <a:t>flexible content containers</a:t>
            </a:r>
            <a:r>
              <a:rPr lang="en-US" sz="2000" dirty="0">
                <a:latin typeface="Sitka Subheading" pitchFamily="2" charset="0"/>
              </a:rPr>
              <a:t> used to display text, images, and buttons together in a clean, structured box.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>
                <a:latin typeface="Sitka Subheading" pitchFamily="2" charset="0"/>
              </a:rPr>
            </a:br>
            <a:r>
              <a:rPr lang="en-US" sz="2000" b="1" dirty="0">
                <a:latin typeface="Sitka Subheading" pitchFamily="2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&lt;div class="card" style="width: 18rem;"&gt;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img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src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="image.jpg" class="card-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img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-top" alt="..."&gt;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&lt;div class="card-body"&gt;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&lt;h5 class="card-title"&gt;Card Title&lt;/h5&gt;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&lt;p class="card-text"&gt;Some quick example text.&lt;/p&gt;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&lt;a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="#" class="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btn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btn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-primary"&gt;Read More&lt;/a&gt;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&lt;/div&gt;</a:t>
            </a:r>
          </a:p>
          <a:p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u="sng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4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959" y="485443"/>
            <a:ext cx="6264177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What is a Form in Bootstrap?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32241" y="3144855"/>
            <a:ext cx="6335895" cy="219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itka Subheading" pitchFamily="2" charset="0"/>
              </a:rPr>
              <a:t>Forms in Bootstrap are </a:t>
            </a:r>
            <a:r>
              <a:rPr lang="en-US" sz="2000" b="1" dirty="0">
                <a:latin typeface="Sitka Subheading" pitchFamily="2" charset="0"/>
              </a:rPr>
              <a:t>pre-styled input layouts</a:t>
            </a:r>
            <a:r>
              <a:rPr lang="en-US" sz="2000" dirty="0">
                <a:latin typeface="Sitka Subheading" pitchFamily="2" charset="0"/>
              </a:rPr>
              <a:t> used to collect user data easily and neatly.</a:t>
            </a:r>
          </a:p>
          <a:p>
            <a:br>
              <a:rPr lang="en-US" sz="2000" dirty="0">
                <a:latin typeface="Sitka Subheading" pitchFamily="2" charset="0"/>
              </a:rPr>
            </a:br>
            <a:r>
              <a:rPr lang="en-US" sz="2000" dirty="0">
                <a:latin typeface="Sitka Subheading" pitchFamily="2" charset="0"/>
              </a:rPr>
              <a:t>They include inputs, labels, checkboxes, radio buttons, and buttons — all responsive and well-aligned.</a:t>
            </a:r>
          </a:p>
          <a:p>
            <a:endParaRPr lang="en-US" sz="20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0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59" y="676835"/>
            <a:ext cx="9528048" cy="1600200"/>
          </a:xfrm>
        </p:spPr>
        <p:txBody>
          <a:bodyPr/>
          <a:lstStyle/>
          <a:p>
            <a:r>
              <a:rPr lang="en-IN" dirty="0"/>
              <a:t>Forms in Bootstrap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93656" y="2475873"/>
            <a:ext cx="1174733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Sitka Subheading" pitchFamily="2" charset="0"/>
              </a:rPr>
              <a:t>Inside the body tag in 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>
                <a:latin typeface="Sitka Subheading" pitchFamily="2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&lt;form&gt;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&lt;div class="mb-3"&gt;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&lt;label class="form-label"&gt;Email address&lt;/label&gt;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&lt;input type="email" class="form-control" placeholder="Enter email"&gt;&lt;/div&gt;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&lt;div class="mb-3"&gt;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&lt;label class="form-label"&gt;Password&lt;/label&gt;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  &lt;input type="password" class="form-control" placeholder="Enter password"&gt;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&lt;button type="submit" class="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btn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Sitka Subheading" pitchFamily="2" charset="0"/>
              </a:rPr>
              <a:t>btn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-primary"&gt;Submit&lt;/button&gt;&lt;/form&gt;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1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56" y="336176"/>
            <a:ext cx="9528048" cy="1600200"/>
          </a:xfrm>
        </p:spPr>
        <p:txBody>
          <a:bodyPr/>
          <a:lstStyle/>
          <a:p>
            <a:r>
              <a:rPr lang="en-IN" dirty="0"/>
              <a:t>Carousel (Image Slider) in Bootstrap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93656" y="2166483"/>
            <a:ext cx="112272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A </a:t>
            </a:r>
            <a:r>
              <a:rPr lang="en-US" sz="2000" b="1" dirty="0">
                <a:latin typeface="Sitka Subheading" pitchFamily="2" charset="0"/>
              </a:rPr>
              <a:t>Carousel</a:t>
            </a:r>
            <a:r>
              <a:rPr lang="en-US" sz="2000" dirty="0">
                <a:latin typeface="Sitka Subheading" pitchFamily="2" charset="0"/>
              </a:rPr>
              <a:t> in Bootstrap is an </a:t>
            </a:r>
            <a:r>
              <a:rPr lang="en-US" sz="2000" b="1" dirty="0">
                <a:latin typeface="Sitka Subheading" pitchFamily="2" charset="0"/>
              </a:rPr>
              <a:t>image slider</a:t>
            </a:r>
            <a:r>
              <a:rPr lang="en-US" sz="2000" dirty="0">
                <a:latin typeface="Sitka Subheading" pitchFamily="2" charset="0"/>
              </a:rPr>
              <a:t> used to display multiple images or content in a sliding format — automatically or with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2000" dirty="0">
                <a:latin typeface="Sitka Subheading" pitchFamily="2" charset="0"/>
              </a:rPr>
            </a:br>
            <a:r>
              <a:rPr lang="en-US" sz="2000" b="1" dirty="0">
                <a:latin typeface="Sitka Subheading" pitchFamily="2" charset="0"/>
              </a:rPr>
              <a:t>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&lt;div id="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myCarousel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" class="carousel slide" data-bs-ride="carousel"&gt;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&lt;div class="carousel-inner"&gt;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&lt;div class="carousel-item active"&gt;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  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img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src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="img1.jpg" class="d-block w-100" alt="Image 1"&gt;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&lt;div class="carousel-item"&gt;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  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img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src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="img2.jpg" class="d-block w-100" alt="Image 2"&gt;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0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267" y="283464"/>
            <a:ext cx="6448767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What is a Modal in Bootstrap?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36647" y="2871851"/>
            <a:ext cx="6256421" cy="38496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Sitka Subheading" pitchFamily="2" charset="0"/>
              </a:rPr>
              <a:t>A </a:t>
            </a:r>
            <a:r>
              <a:rPr lang="en-US" sz="2000" b="1" dirty="0">
                <a:latin typeface="Sitka Subheading" pitchFamily="2" charset="0"/>
              </a:rPr>
              <a:t>Modal</a:t>
            </a:r>
            <a:r>
              <a:rPr lang="en-US" sz="2000" dirty="0">
                <a:latin typeface="Sitka Subheading" pitchFamily="2" charset="0"/>
              </a:rPr>
              <a:t> is a </a:t>
            </a:r>
            <a:r>
              <a:rPr lang="en-US" sz="2000" b="1" dirty="0">
                <a:latin typeface="Sitka Subheading" pitchFamily="2" charset="0"/>
              </a:rPr>
              <a:t>popup box</a:t>
            </a:r>
            <a:r>
              <a:rPr lang="en-US" sz="2000" dirty="0">
                <a:latin typeface="Sitka Subheading" pitchFamily="2" charset="0"/>
              </a:rPr>
              <a:t> that appears on top of the current page.</a:t>
            </a:r>
          </a:p>
          <a:p>
            <a:br>
              <a:rPr lang="en-US" sz="2000" dirty="0">
                <a:latin typeface="Sitka Subheading" pitchFamily="2" charset="0"/>
              </a:rPr>
            </a:br>
            <a:r>
              <a:rPr lang="en-US" sz="2000" dirty="0">
                <a:latin typeface="Sitka Subheading" pitchFamily="2" charset="0"/>
              </a:rPr>
              <a:t>It’s often used to show: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Alerts or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Forms (like login/signup)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Confirmations (like “Are you sure?”)</a:t>
            </a:r>
          </a:p>
          <a:p>
            <a:endParaRPr lang="en-US" sz="2000" dirty="0">
              <a:latin typeface="Sitka Subheading" pitchFamily="2" charset="0"/>
            </a:endParaRPr>
          </a:p>
          <a:p>
            <a:r>
              <a:rPr lang="en-US" sz="2000" dirty="0">
                <a:latin typeface="Sitka Subheading" pitchFamily="2" charset="0"/>
              </a:rPr>
              <a:t>It’s part of </a:t>
            </a:r>
            <a:r>
              <a:rPr lang="en-US" sz="2000" b="1" dirty="0">
                <a:latin typeface="Sitka Subheading" pitchFamily="2" charset="0"/>
              </a:rPr>
              <a:t>Bootstrap’s JavaScript components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pPr>
              <a:lnSpc>
                <a:spcPct val="160000"/>
              </a:lnSpc>
            </a:pPr>
            <a:endParaRPr lang="en-US" sz="2000" dirty="0">
              <a:latin typeface="Sitka Subheading" pitchFamily="2" charset="0"/>
            </a:endParaRPr>
          </a:p>
          <a:p>
            <a:pPr>
              <a:lnSpc>
                <a:spcPct val="160000"/>
              </a:lnSpc>
            </a:pPr>
            <a:endParaRPr lang="en-US" sz="2000" dirty="0">
              <a:latin typeface="Sitka Subheading" pitchFamily="2" charset="0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796" y="319323"/>
            <a:ext cx="6785732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How Modal Works in Bootstrap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36647" y="2871851"/>
            <a:ext cx="6256421" cy="38496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60000"/>
              </a:lnSpc>
            </a:pPr>
            <a:r>
              <a:rPr lang="en-US" sz="2000" dirty="0">
                <a:latin typeface="Sitka Subheading" pitchFamily="2" charset="0"/>
              </a:rPr>
              <a:t>A modal needs </a:t>
            </a:r>
            <a:r>
              <a:rPr lang="en-US" sz="2000" b="1" dirty="0">
                <a:latin typeface="Sitka Subheading" pitchFamily="2" charset="0"/>
              </a:rPr>
              <a:t>3 main parts</a:t>
            </a:r>
            <a:r>
              <a:rPr lang="en-US" sz="2000" dirty="0">
                <a:latin typeface="Sitka Subheading" pitchFamily="2" charset="0"/>
              </a:rPr>
              <a:t>: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000" b="1" dirty="0">
                <a:latin typeface="Sitka Banner" pitchFamily="2" charset="0"/>
              </a:rPr>
              <a:t>Trigger Button</a:t>
            </a:r>
            <a:r>
              <a:rPr lang="en-US" sz="2000" dirty="0">
                <a:latin typeface="Sitka Banner" pitchFamily="2" charset="0"/>
              </a:rPr>
              <a:t> – opens the popup.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000" b="1" dirty="0">
                <a:latin typeface="Sitka Banner" pitchFamily="2" charset="0"/>
              </a:rPr>
              <a:t>Modal Structure</a:t>
            </a:r>
            <a:r>
              <a:rPr lang="en-US" sz="2000" dirty="0">
                <a:latin typeface="Sitka Banner" pitchFamily="2" charset="0"/>
              </a:rPr>
              <a:t> – defines what’s inside the popup.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000" b="1" dirty="0">
                <a:latin typeface="Sitka Banner" pitchFamily="2" charset="0"/>
              </a:rPr>
              <a:t>Bootstrap JS</a:t>
            </a:r>
            <a:r>
              <a:rPr lang="en-US" sz="2000" dirty="0">
                <a:latin typeface="Sitka Banner" pitchFamily="2" charset="0"/>
              </a:rPr>
              <a:t> – handles open/close actions automatically.</a:t>
            </a:r>
          </a:p>
          <a:p>
            <a:pPr>
              <a:lnSpc>
                <a:spcPct val="160000"/>
              </a:lnSpc>
            </a:pPr>
            <a:endParaRPr lang="en-US" sz="2000" dirty="0">
              <a:latin typeface="Sitka Subheading" pitchFamily="2" charset="0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5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0" y="380999"/>
            <a:ext cx="9528048" cy="1600200"/>
          </a:xfrm>
        </p:spPr>
        <p:txBody>
          <a:bodyPr/>
          <a:lstStyle/>
          <a:p>
            <a:r>
              <a:rPr lang="nl-NL" dirty="0"/>
              <a:t>Modal (Popup Box) Example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0" y="2392088"/>
            <a:ext cx="11227200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Sitka Subheading" pitchFamily="2" charset="0"/>
              </a:rPr>
              <a:t>Inside the body tag in html</a:t>
            </a:r>
            <a:br>
              <a:rPr lang="en-US" sz="2000" dirty="0">
                <a:latin typeface="Sitka Subheading" pitchFamily="2" charset="0"/>
              </a:rPr>
            </a:b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&lt;button class="</a:t>
            </a:r>
            <a:r>
              <a:rPr lang="en-US" sz="2000" dirty="0" err="1">
                <a:latin typeface="Sitka Subheading" pitchFamily="2" charset="0"/>
              </a:rPr>
              <a:t>btn</a:t>
            </a:r>
            <a:r>
              <a:rPr lang="en-US" sz="2000" dirty="0">
                <a:latin typeface="Sitka Subheading" pitchFamily="2" charset="0"/>
              </a:rPr>
              <a:t> </a:t>
            </a:r>
            <a:r>
              <a:rPr lang="en-US" sz="2000" dirty="0" err="1">
                <a:latin typeface="Sitka Subheading" pitchFamily="2" charset="0"/>
              </a:rPr>
              <a:t>btn</a:t>
            </a:r>
            <a:r>
              <a:rPr lang="en-US" sz="2000" dirty="0">
                <a:latin typeface="Sitka Subheading" pitchFamily="2" charset="0"/>
              </a:rPr>
              <a:t>-primary" data-bs-toggle="modal" data-bs-target="#popup"&gt;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Open Popup 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&lt;div class="modal fade" id="popup"&gt;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&lt;div class="modal-dialog"&gt;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  &lt;div class="modal-content p-3 text-center"&gt;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    &lt;h5&gt;Hello! &lt;/h5&gt;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    &lt;p&gt;This is a simple popup box.&lt;/p&gt;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      &lt;button class="</a:t>
            </a:r>
            <a:r>
              <a:rPr lang="en-US" sz="2000" dirty="0" err="1">
                <a:latin typeface="Sitka Subheading" pitchFamily="2" charset="0"/>
              </a:rPr>
              <a:t>btn</a:t>
            </a:r>
            <a:r>
              <a:rPr lang="en-US" sz="2000" dirty="0">
                <a:latin typeface="Sitka Subheading" pitchFamily="2" charset="0"/>
              </a:rPr>
              <a:t> </a:t>
            </a:r>
            <a:r>
              <a:rPr lang="en-US" sz="2000" dirty="0" err="1">
                <a:latin typeface="Sitka Subheading" pitchFamily="2" charset="0"/>
              </a:rPr>
              <a:t>btn</a:t>
            </a:r>
            <a:r>
              <a:rPr lang="en-US" sz="2000" dirty="0">
                <a:latin typeface="Sitka Subheading" pitchFamily="2" charset="0"/>
              </a:rPr>
              <a:t>-secondary" data-bs-dismiss="modal"&gt;Close&lt;/button&gt;&lt;/div&gt;&lt;/div&gt;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Sitka Subheading" pitchFamily="2" charset="0"/>
              </a:rPr>
              <a:t>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76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79" y="273423"/>
            <a:ext cx="9528048" cy="1600200"/>
          </a:xfrm>
        </p:spPr>
        <p:txBody>
          <a:bodyPr/>
          <a:lstStyle/>
          <a:p>
            <a:r>
              <a:rPr lang="en-US" dirty="0"/>
              <a:t>Final Day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193656" y="2565569"/>
            <a:ext cx="11227200" cy="379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itka Subheading" pitchFamily="2" charset="0"/>
              </a:rPr>
              <a:t>Create a </a:t>
            </a:r>
            <a:r>
              <a:rPr lang="en-US" sz="2000" b="1" dirty="0">
                <a:latin typeface="Sitka Subheading" pitchFamily="2" charset="0"/>
              </a:rPr>
              <a:t>Responsive Portfolio Website</a:t>
            </a:r>
            <a:r>
              <a:rPr lang="en-US" sz="2000" dirty="0">
                <a:latin typeface="Sitka Subheading" pitchFamily="2" charset="0"/>
              </a:rPr>
              <a:t> using Bootstrap that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 A </a:t>
            </a:r>
            <a:r>
              <a:rPr lang="en-US" sz="2000" b="1" dirty="0">
                <a:latin typeface="Sitka Subheading" pitchFamily="2" charset="0"/>
              </a:rPr>
              <a:t>Navbar</a:t>
            </a:r>
            <a:r>
              <a:rPr lang="en-US" sz="2000" dirty="0">
                <a:latin typeface="Sitka Subheading" pitchFamily="2" charset="0"/>
              </a:rPr>
              <a:t> with “Home”, “About”, “Projects”, and “Contact”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 A </a:t>
            </a:r>
            <a:r>
              <a:rPr lang="en-US" sz="2000" b="1" dirty="0">
                <a:latin typeface="Sitka Subheading" pitchFamily="2" charset="0"/>
              </a:rPr>
              <a:t>Hero Section</a:t>
            </a:r>
            <a:r>
              <a:rPr lang="en-US" sz="2000" dirty="0">
                <a:latin typeface="Sitka Subheading" pitchFamily="2" charset="0"/>
              </a:rPr>
              <a:t> with name, tagline, and button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 A </a:t>
            </a:r>
            <a:r>
              <a:rPr lang="en-US" sz="2000" b="1" dirty="0">
                <a:latin typeface="Sitka Subheading" pitchFamily="2" charset="0"/>
              </a:rPr>
              <a:t>Projects Section</a:t>
            </a:r>
            <a:r>
              <a:rPr lang="en-US" sz="2000" dirty="0">
                <a:latin typeface="Sitka Subheading" pitchFamily="2" charset="0"/>
              </a:rPr>
              <a:t> using </a:t>
            </a:r>
            <a:r>
              <a:rPr lang="en-US" sz="2000" b="1" dirty="0">
                <a:latin typeface="Sitka Subheading" pitchFamily="2" charset="0"/>
              </a:rPr>
              <a:t>Cards</a:t>
            </a:r>
            <a:r>
              <a:rPr lang="en-US" sz="2000" dirty="0">
                <a:latin typeface="Sitka Subheading" pitchFamily="2" charset="0"/>
              </a:rPr>
              <a:t> in a Grid layout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 A </a:t>
            </a:r>
            <a:r>
              <a:rPr lang="en-US" sz="2000" b="1" dirty="0">
                <a:latin typeface="Sitka Subheading" pitchFamily="2" charset="0"/>
              </a:rPr>
              <a:t>Contact Form</a:t>
            </a:r>
            <a:r>
              <a:rPr lang="en-US" sz="2000" dirty="0">
                <a:latin typeface="Sitka Subheading" pitchFamily="2" charset="0"/>
              </a:rPr>
              <a:t> with name, email, and message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 A </a:t>
            </a:r>
            <a:r>
              <a:rPr lang="en-US" sz="2000" b="1" dirty="0">
                <a:latin typeface="Sitka Subheading" pitchFamily="2" charset="0"/>
              </a:rPr>
              <a:t>Footer</a:t>
            </a:r>
            <a:r>
              <a:rPr lang="en-US" sz="2000" dirty="0">
                <a:latin typeface="Sitka Subheading" pitchFamily="2" charset="0"/>
              </a:rPr>
              <a:t> with your name and copyright text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  <a:p>
            <a:r>
              <a:rPr lang="en-IN" sz="2000" b="1" dirty="0">
                <a:latin typeface="Sitka Banner" pitchFamily="2" charset="0"/>
              </a:rPr>
              <a:t>Note</a:t>
            </a:r>
            <a:r>
              <a:rPr lang="en-IN" sz="2000" dirty="0">
                <a:latin typeface="Sitka Banner" pitchFamily="2" charset="0"/>
              </a:rPr>
              <a:t> - Use Bootstrap classes like container, row, col, </a:t>
            </a:r>
            <a:r>
              <a:rPr lang="en-IN" sz="2000" dirty="0" err="1">
                <a:latin typeface="Sitka Banner" pitchFamily="2" charset="0"/>
              </a:rPr>
              <a:t>btn</a:t>
            </a:r>
            <a:r>
              <a:rPr lang="en-IN" sz="2000" dirty="0">
                <a:latin typeface="Sitka Banner" pitchFamily="2" charset="0"/>
              </a:rPr>
              <a:t>, card, form-control, text-</a:t>
            </a:r>
            <a:r>
              <a:rPr lang="en-IN" sz="2000" dirty="0" err="1">
                <a:latin typeface="Sitka Banner" pitchFamily="2" charset="0"/>
              </a:rPr>
              <a:t>center</a:t>
            </a:r>
            <a:r>
              <a:rPr lang="en-IN" sz="2000" dirty="0">
                <a:latin typeface="Sitka Banner" pitchFamily="2" charset="0"/>
              </a:rPr>
              <a:t>, </a:t>
            </a:r>
            <a:r>
              <a:rPr lang="en-IN" sz="2000" dirty="0" err="1">
                <a:latin typeface="Sitka Banner" pitchFamily="2" charset="0"/>
              </a:rPr>
              <a:t>bg</a:t>
            </a:r>
            <a:r>
              <a:rPr lang="en-IN" sz="2000" dirty="0">
                <a:latin typeface="Sitka Banner" pitchFamily="2" charset="0"/>
              </a:rPr>
              <a:t>-dark etc. and also design your day 1,2,3 activity with bootstrap </a:t>
            </a:r>
            <a:endParaRPr lang="en-US" sz="2000" dirty="0"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9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Recap of</a:t>
            </a:r>
            <a:r>
              <a:rPr lang="en-IN" sz="3200" dirty="0">
                <a:latin typeface="Baskerville Old Face" panose="02020602080505020303" pitchFamily="18" charset="0"/>
              </a:rPr>
              <a:t> Yesterday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8353" y="1174375"/>
            <a:ext cx="6912282" cy="503816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4000" dirty="0">
                <a:latin typeface="Baskerville Old Face" panose="02020602080505020303" pitchFamily="18" charset="0"/>
              </a:rPr>
              <a:t>What we learned in Yesterday </a:t>
            </a:r>
            <a:endParaRPr lang="en-US" sz="40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sz="2400" u="sng" dirty="0">
              <a:latin typeface="Sitka Subheading" pitchFamily="2" charset="0"/>
            </a:endParaRPr>
          </a:p>
          <a:p>
            <a:r>
              <a:rPr lang="en-US" sz="2400" dirty="0">
                <a:latin typeface="Sitka Subheading" pitchFamily="2" charset="0"/>
              </a:rPr>
              <a:t>Advanced CSS Selectors</a:t>
            </a:r>
          </a:p>
          <a:p>
            <a:r>
              <a:rPr lang="en-US" sz="2400" dirty="0">
                <a:latin typeface="Sitka Subheading" pitchFamily="2" charset="0"/>
              </a:rPr>
              <a:t>Box Model &amp; Positioning</a:t>
            </a:r>
          </a:p>
          <a:p>
            <a:r>
              <a:rPr lang="en-US" sz="2400" dirty="0">
                <a:latin typeface="Sitka Subheading" pitchFamily="2" charset="0"/>
              </a:rPr>
              <a:t>Flexbox Layout</a:t>
            </a:r>
          </a:p>
          <a:p>
            <a:r>
              <a:rPr lang="en-US" sz="2400" dirty="0">
                <a:latin typeface="Sitka Subheading" pitchFamily="2" charset="0"/>
              </a:rPr>
              <a:t>Transitions &amp; Animations</a:t>
            </a:r>
          </a:p>
          <a:p>
            <a:r>
              <a:rPr lang="en-US" sz="2400" dirty="0">
                <a:latin typeface="Sitka Subheading" pitchFamily="2" charset="0"/>
              </a:rPr>
              <a:t>Responsive Design</a:t>
            </a:r>
          </a:p>
          <a:p>
            <a:r>
              <a:rPr lang="en-US" sz="2400" dirty="0">
                <a:latin typeface="Sitka Subheading" pitchFamily="2" charset="0"/>
              </a:rPr>
              <a:t>Mini Transition Text: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3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ANY QESTIONS 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What is Bootstrap?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 dirty="0">
                <a:latin typeface="Sitka Banner" pitchFamily="2" charset="0"/>
              </a:rPr>
              <a:t>Bootstrap is a </a:t>
            </a:r>
            <a:r>
              <a:rPr lang="en-IN" sz="2000" b="1" dirty="0">
                <a:latin typeface="Sitka Banner" pitchFamily="2" charset="0"/>
              </a:rPr>
              <a:t>CSS + JavaScript Framework</a:t>
            </a:r>
            <a:br>
              <a:rPr lang="en-IN" sz="2000" dirty="0">
                <a:latin typeface="Sitka Banner" pitchFamily="2" charset="0"/>
              </a:rPr>
            </a:br>
            <a:r>
              <a:rPr lang="en-IN" sz="2000" dirty="0">
                <a:latin typeface="Sitka Banner" pitchFamily="2" charset="0"/>
              </a:rPr>
              <a:t>that helps us design </a:t>
            </a:r>
            <a:r>
              <a:rPr lang="en-IN" sz="2000" b="1" dirty="0">
                <a:latin typeface="Sitka Banner" pitchFamily="2" charset="0"/>
              </a:rPr>
              <a:t>beautiful, responsive</a:t>
            </a:r>
            <a:r>
              <a:rPr lang="en-IN" sz="2000" dirty="0">
                <a:latin typeface="Sitka Banner" pitchFamily="2" charset="0"/>
              </a:rPr>
              <a:t> websites quickly.</a:t>
            </a:r>
          </a:p>
          <a:p>
            <a:br>
              <a:rPr lang="en-IN" sz="2000" dirty="0">
                <a:latin typeface="Sitka Banner" pitchFamily="2" charset="0"/>
              </a:rPr>
            </a:br>
            <a:r>
              <a:rPr lang="en-IN" sz="2000" dirty="0">
                <a:latin typeface="Sitka Banner" pitchFamily="2" charset="0"/>
              </a:rPr>
              <a:t>🔹 Saves time — no need to write CSS from scratch</a:t>
            </a:r>
            <a:br>
              <a:rPr lang="en-IN" sz="2000" dirty="0">
                <a:latin typeface="Sitka Banner" pitchFamily="2" charset="0"/>
              </a:rPr>
            </a:br>
            <a:r>
              <a:rPr lang="en-IN" sz="2000" dirty="0">
                <a:latin typeface="Sitka Banner" pitchFamily="2" charset="0"/>
              </a:rPr>
              <a:t>🔹 100% mobile responsive</a:t>
            </a:r>
          </a:p>
          <a:p>
            <a:endParaRPr lang="en-US" sz="2000" dirty="0">
              <a:latin typeface="Sitka Bann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What are Classes in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7482" y="215154"/>
            <a:ext cx="7135906" cy="5746375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itka Subheading" pitchFamily="2" charset="0"/>
              </a:rPr>
              <a:t>Bootstrap classes are predefined CSS styles that you can apply to your HTML elements by adding a</a:t>
            </a:r>
            <a:r>
              <a:rPr lang="en-IN" sz="2000" dirty="0">
                <a:latin typeface="Sitka Subheading" pitchFamily="2" charset="0"/>
              </a:rPr>
              <a:t> class </a:t>
            </a:r>
          </a:p>
          <a:p>
            <a:pPr marL="0" indent="0">
              <a:buNone/>
            </a:pPr>
            <a:r>
              <a:rPr lang="en-US" sz="2000" dirty="0">
                <a:latin typeface="Sitka Subheading" pitchFamily="2" charset="0"/>
              </a:rPr>
              <a:t>attribute — so you don’t have to write CSS manually.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In simple words </a:t>
            </a:r>
            <a:r>
              <a:rPr lang="en-US" sz="2000" dirty="0">
                <a:latin typeface="Sitka Subheading" pitchFamily="2" charset="0"/>
              </a:rPr>
              <a:t>Instead of writing your own CSS, you just use Bootstrap’s ready-made class names. </a:t>
            </a: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tx1"/>
                </a:solidFill>
                <a:latin typeface="Sitka Subheading" pitchFamily="2" charset="0"/>
              </a:rPr>
              <a:t>Example:</a:t>
            </a:r>
          </a:p>
          <a:p>
            <a:pPr marL="0" indent="0">
              <a:buNone/>
            </a:pPr>
            <a:r>
              <a:rPr lang="en-US" sz="2000" dirty="0">
                <a:latin typeface="Sitka Subheading" pitchFamily="2" charset="0"/>
              </a:rPr>
              <a:t> </a:t>
            </a:r>
            <a:r>
              <a:rPr lang="en-IN" sz="2000" b="1" dirty="0">
                <a:solidFill>
                  <a:schemeClr val="tx1"/>
                </a:solidFill>
                <a:latin typeface="Sitka Subheading" pitchFamily="2" charset="0"/>
              </a:rPr>
              <a:t>Without Bootstrap (normal CSS):</a:t>
            </a:r>
            <a:endParaRPr lang="en-US" sz="2000" b="1" dirty="0">
              <a:solidFill>
                <a:schemeClr val="tx1"/>
              </a:solidFill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000" dirty="0">
                <a:latin typeface="Sitka Subheading" pitchFamily="2" charset="0"/>
              </a:rPr>
              <a:t>&lt;p style="color: blue; text-align: center;"&gt;Hello World!&lt;/p&gt;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1"/>
                </a:solidFill>
                <a:latin typeface="Sitka Subheading" pitchFamily="2" charset="0"/>
              </a:rPr>
              <a:t> With Bootstrap</a:t>
            </a:r>
            <a:r>
              <a:rPr lang="en-US" sz="2000" b="1" dirty="0">
                <a:solidFill>
                  <a:schemeClr val="tx1"/>
                </a:solidFill>
                <a:latin typeface="Sitka Subheading" pitchFamily="2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Sitka Subheading" pitchFamily="2" charset="0"/>
              </a:rPr>
              <a:t>&lt;p class="text-primary text-center"&gt;Hello World!&lt;/p&gt;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text-primary</a:t>
            </a:r>
            <a:r>
              <a:rPr lang="en-US" sz="2000" dirty="0">
                <a:latin typeface="Sitka Subheading" pitchFamily="2" charset="0"/>
              </a:rPr>
              <a:t> </a:t>
            </a:r>
            <a:r>
              <a:rPr lang="en-IN" sz="2000" dirty="0">
                <a:latin typeface="Sitka Subheading" pitchFamily="2" charset="0"/>
              </a:rPr>
              <a:t>makes text blue</a:t>
            </a: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text-</a:t>
            </a:r>
            <a:r>
              <a:rPr lang="en-IN" sz="2000" dirty="0" err="1">
                <a:latin typeface="Sitka Subheading" pitchFamily="2" charset="0"/>
              </a:rPr>
              <a:t>center</a:t>
            </a:r>
            <a:r>
              <a:rPr lang="en-US" sz="2000" dirty="0">
                <a:latin typeface="Sitka Subheading" pitchFamily="2" charset="0"/>
              </a:rPr>
              <a:t> </a:t>
            </a:r>
            <a:r>
              <a:rPr lang="en-IN" sz="2000" dirty="0" err="1">
                <a:latin typeface="Sitka Subheading" pitchFamily="2" charset="0"/>
              </a:rPr>
              <a:t>centers</a:t>
            </a:r>
            <a:r>
              <a:rPr lang="en-IN" sz="2000" dirty="0">
                <a:latin typeface="Sitka Subheading" pitchFamily="2" charset="0"/>
              </a:rPr>
              <a:t> the text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Sitka Subheading" pitchFamily="2" charset="0"/>
              </a:rPr>
              <a:t>No CSS file needed — Bootstrap already has these styles built in!</a:t>
            </a: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7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How It Works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Bootstrap comes with a </a:t>
            </a:r>
            <a:r>
              <a:rPr lang="en-US" sz="2000" b="1" dirty="0">
                <a:latin typeface="Sitka Subheading" pitchFamily="2" charset="0"/>
              </a:rPr>
              <a:t>huge library</a:t>
            </a:r>
            <a:r>
              <a:rPr lang="en-US" sz="2000" dirty="0">
                <a:latin typeface="Sitka Subheading" pitchFamily="2" charset="0"/>
              </a:rPr>
              <a:t> of predesigned CSS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You just include Bootstrap’s CSS link in your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Then use class names like </a:t>
            </a:r>
            <a:r>
              <a:rPr lang="en-IN" sz="2000" dirty="0" err="1">
                <a:latin typeface="Sitka Subheading" pitchFamily="2" charset="0"/>
              </a:rPr>
              <a:t>btn</a:t>
            </a:r>
            <a:r>
              <a:rPr lang="en-US" sz="2000" dirty="0">
                <a:latin typeface="Sitka Subheading" pitchFamily="2" charset="0"/>
              </a:rPr>
              <a:t>,</a:t>
            </a:r>
            <a:r>
              <a:rPr lang="en-IN" sz="2000" dirty="0">
                <a:latin typeface="Sitka Subheading" pitchFamily="2" charset="0"/>
              </a:rPr>
              <a:t> container</a:t>
            </a:r>
            <a:r>
              <a:rPr lang="en-US" sz="2000" dirty="0">
                <a:latin typeface="Sitka Subheading" pitchFamily="2" charset="0"/>
              </a:rPr>
              <a:t>,</a:t>
            </a:r>
            <a:r>
              <a:rPr lang="en-IN" sz="2000" dirty="0">
                <a:latin typeface="Sitka Subheading" pitchFamily="2" charset="0"/>
              </a:rPr>
              <a:t> text-danger</a:t>
            </a:r>
            <a:r>
              <a:rPr lang="en-US" sz="2000" dirty="0">
                <a:latin typeface="Sitka Subheading" pitchFamily="2" charset="0"/>
              </a:rPr>
              <a:t>,</a:t>
            </a:r>
            <a:r>
              <a:rPr lang="en-IN" sz="2000" dirty="0">
                <a:latin typeface="Sitka Subheading" pitchFamily="2" charset="0"/>
              </a:rPr>
              <a:t> </a:t>
            </a:r>
            <a:r>
              <a:rPr lang="en-IN" sz="2000" dirty="0" err="1">
                <a:latin typeface="Sitka Subheading" pitchFamily="2" charset="0"/>
              </a:rPr>
              <a:t>bg</a:t>
            </a:r>
            <a:r>
              <a:rPr lang="en-IN" sz="2000" dirty="0">
                <a:latin typeface="Sitka Subheading" pitchFamily="2" charset="0"/>
              </a:rPr>
              <a:t>-success</a:t>
            </a:r>
            <a:r>
              <a:rPr lang="en-US" sz="2000" dirty="0">
                <a:latin typeface="Sitka Subheading" pitchFamily="2" charset="0"/>
              </a:rPr>
              <a:t> 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8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82" y="282389"/>
            <a:ext cx="9528048" cy="1600200"/>
          </a:xfrm>
        </p:spPr>
        <p:txBody>
          <a:bodyPr/>
          <a:lstStyle/>
          <a:p>
            <a:r>
              <a:rPr lang="en-IN" dirty="0"/>
              <a:t>How to Add Bootstrap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DB51D17-82AC-4FDF-9CA6-2768733BB8E9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283482" y="2346975"/>
            <a:ext cx="11227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Just add this CDN link in your HTML 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&lt;link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href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="https://cdn.jsdelivr.net/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npm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/bootstrap@5.3.3/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dist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/bootstrap.min.css"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rel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="stylesheet"&gt;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&lt;script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src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="https://cdn.jsdelivr.net/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npm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/bootstrap@5.3.3/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dist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/bootstrap.bundle.min.js"&gt;&lt;/script&gt;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2000" b="1" dirty="0">
                <a:latin typeface="Sitka Banner" pitchFamily="2" charset="0"/>
              </a:rPr>
              <a:t>CSS</a:t>
            </a:r>
            <a:r>
              <a:rPr lang="en-IN" sz="2000" dirty="0">
                <a:latin typeface="Sitka Banner" pitchFamily="2" charset="0"/>
              </a:rPr>
              <a:t> - link → for design</a:t>
            </a:r>
            <a:endParaRPr lang="en-US" sz="2000" dirty="0">
              <a:solidFill>
                <a:schemeClr val="tx1"/>
              </a:solidFill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Sitka Banner" pitchFamily="2" charset="0"/>
              </a:rPr>
              <a:t>JS</a:t>
            </a:r>
            <a:r>
              <a:rPr lang="en-US" sz="2000" dirty="0">
                <a:latin typeface="Sitka Banner" pitchFamily="2" charset="0"/>
              </a:rPr>
              <a:t>- link → for components like modals, dropdowns, carousels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Banner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Bann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304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3600" dirty="0">
                <a:latin typeface="Sitka Subheading" pitchFamily="2" charset="0"/>
              </a:rPr>
              <a:t>Bootstrap Grid System</a:t>
            </a:r>
            <a:br>
              <a:rPr lang="en-IN" sz="2800" dirty="0">
                <a:latin typeface="Sitka Subheading" pitchFamily="2" charset="0"/>
              </a:rPr>
            </a:br>
            <a:endParaRPr lang="en-US" sz="2800" dirty="0">
              <a:latin typeface="Sitka Subheading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29200" y="251012"/>
            <a:ext cx="6814457" cy="6470463"/>
          </a:xfrm>
          <a:noFill/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latin typeface="Sitka Subheading" pitchFamily="2" charset="0"/>
              </a:rPr>
              <a:t>The </a:t>
            </a:r>
            <a:r>
              <a:rPr lang="en-US" sz="3600" b="1" dirty="0">
                <a:latin typeface="Sitka Subheading" pitchFamily="2" charset="0"/>
              </a:rPr>
              <a:t>Bootstrap Grid System</a:t>
            </a:r>
            <a:r>
              <a:rPr lang="en-US" sz="3600" dirty="0">
                <a:latin typeface="Sitka Subheading" pitchFamily="2" charset="0"/>
              </a:rPr>
              <a:t> is a </a:t>
            </a:r>
            <a:r>
              <a:rPr lang="en-US" sz="3600" b="1" dirty="0">
                <a:latin typeface="Sitka Subheading" pitchFamily="2" charset="0"/>
              </a:rPr>
              <a:t>layout structure</a:t>
            </a:r>
            <a:r>
              <a:rPr lang="en-US" sz="3600" dirty="0">
                <a:latin typeface="Sitka Subheading" pitchFamily="2" charset="0"/>
              </a:rPr>
              <a:t> that divides a web page into </a:t>
            </a:r>
            <a:r>
              <a:rPr lang="en-US" sz="3600" b="1" dirty="0">
                <a:latin typeface="Sitka Subheading" pitchFamily="2" charset="0"/>
              </a:rPr>
              <a:t>12 equal columns</a:t>
            </a:r>
            <a:r>
              <a:rPr lang="en-US" sz="3600" dirty="0">
                <a:latin typeface="Sitka Subheading" pitchFamily="2" charset="0"/>
              </a:rPr>
              <a:t> to easily arrange content in rows and columns.</a:t>
            </a:r>
            <a:br>
              <a:rPr lang="en-US" sz="3600" dirty="0">
                <a:latin typeface="Sitka Subheading" pitchFamily="2" charset="0"/>
              </a:rPr>
            </a:br>
            <a:r>
              <a:rPr lang="en-US" sz="3600" dirty="0">
                <a:latin typeface="Sitka Subheading" pitchFamily="2" charset="0"/>
              </a:rPr>
              <a:t>It makes web pages </a:t>
            </a:r>
            <a:r>
              <a:rPr lang="en-US" sz="3600" b="1" dirty="0">
                <a:latin typeface="Sitka Subheading" pitchFamily="2" charset="0"/>
              </a:rPr>
              <a:t>responsive</a:t>
            </a:r>
            <a:r>
              <a:rPr lang="en-US" sz="3600" dirty="0">
                <a:latin typeface="Sitka Subheading" pitchFamily="2" charset="0"/>
              </a:rPr>
              <a:t> — meaning they automatically adjust on mobile, tablet, or desktop screens.</a:t>
            </a:r>
          </a:p>
          <a:p>
            <a:pPr>
              <a:lnSpc>
                <a:spcPct val="170000"/>
              </a:lnSpc>
            </a:pPr>
            <a:endParaRPr lang="en-US" sz="42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4200" b="1" dirty="0">
                <a:latin typeface="Sitka Subheading" pitchFamily="2" charset="0"/>
              </a:rPr>
              <a:t>EXAMPLE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&lt;div class="container"&gt;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&lt;div class="row"&gt;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&lt;div class="col"&gt;Column 1&lt;/div&gt;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 &lt;div class="col"&gt;Column 2&lt;/div&gt;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&lt;div class="col"&gt;Column 3&lt;/div&gt;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&lt;/div&gt;</a:t>
            </a:r>
          </a:p>
          <a:p>
            <a:pPr marL="0" indent="0">
              <a:buNone/>
            </a:pPr>
            <a:r>
              <a:rPr lang="en-US" sz="4200" dirty="0">
                <a:latin typeface="Sitka Subheading" pitchFamily="2" charset="0"/>
              </a:rPr>
              <a:t>&lt;/div&gt;</a:t>
            </a:r>
          </a:p>
          <a:p>
            <a:endParaRPr lang="en-US" sz="24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u="sng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8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3600" dirty="0">
                <a:latin typeface="Sitka Subheading" pitchFamily="2" charset="0"/>
              </a:rPr>
              <a:t>Terms of Bootstrap Grid System</a:t>
            </a:r>
            <a:br>
              <a:rPr lang="en-IN" sz="3600" dirty="0">
                <a:latin typeface="Sitka Subheading" pitchFamily="2" charset="0"/>
              </a:rPr>
            </a:br>
            <a:endParaRPr lang="en-US" sz="3600" dirty="0">
              <a:latin typeface="Sitka Subheading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73529" y="304799"/>
            <a:ext cx="6948141" cy="641667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sz="2000" b="1" dirty="0">
                <a:latin typeface="Sitka Subheading" pitchFamily="2" charset="0"/>
              </a:rPr>
              <a:t>Container</a:t>
            </a:r>
            <a:r>
              <a:rPr lang="en-IN" sz="2000" dirty="0">
                <a:latin typeface="Sitka Subheading" pitchFamily="2" charset="0"/>
              </a:rPr>
              <a:t> –</a:t>
            </a:r>
            <a:r>
              <a:rPr lang="en-US" sz="2000" dirty="0">
                <a:latin typeface="Sitka Subheading" pitchFamily="2" charset="0"/>
              </a:rPr>
              <a:t>The main layout area that holds all the grid content.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Example:</a:t>
            </a:r>
            <a:r>
              <a:rPr lang="en-US" sz="2000" dirty="0">
                <a:latin typeface="Sitka Subheading" pitchFamily="2" charset="0"/>
              </a:rPr>
              <a:t> </a:t>
            </a:r>
            <a:r>
              <a:rPr lang="en-IN" sz="2000" dirty="0">
                <a:latin typeface="Sitka Subheading" pitchFamily="2" charset="0"/>
              </a:rPr>
              <a:t>&lt;div class="container"&gt;...&lt;/div&gt;</a:t>
            </a: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IN" sz="2000" b="1" dirty="0">
                <a:latin typeface="Sitka Subheading" pitchFamily="2" charset="0"/>
              </a:rPr>
              <a:t>Row </a:t>
            </a:r>
            <a:r>
              <a:rPr lang="en-IN" sz="2000" dirty="0">
                <a:latin typeface="Sitka Subheading" pitchFamily="2" charset="0"/>
              </a:rPr>
              <a:t>– </a:t>
            </a:r>
            <a:r>
              <a:rPr lang="en-US" sz="2000" dirty="0">
                <a:latin typeface="Sitka Subheading" pitchFamily="2" charset="0"/>
              </a:rPr>
              <a:t>A horizontal group of columns that keeps them in one line.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Example: &lt;div class="row"&gt;...&lt;/div&gt;</a:t>
            </a:r>
          </a:p>
          <a:p>
            <a:pPr marL="0" indent="0">
              <a:buNone/>
            </a:pPr>
            <a:endParaRPr lang="en-IN" sz="20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Sitka Subheading" pitchFamily="2" charset="0"/>
              </a:rPr>
              <a:t>Column (col) </a:t>
            </a:r>
            <a:r>
              <a:rPr lang="en-US" sz="2000" dirty="0">
                <a:latin typeface="Sitka Subheading" pitchFamily="2" charset="0"/>
              </a:rPr>
              <a:t>– Used to divide the row into parts. The total of columns in one row is </a:t>
            </a:r>
            <a:r>
              <a:rPr lang="en-US" sz="2000" b="1" dirty="0">
                <a:latin typeface="Sitka Subheading" pitchFamily="2" charset="0"/>
              </a:rPr>
              <a:t>12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Example: &lt;div class="col-4"&gt;...&lt;/div&gt;</a:t>
            </a: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000" b="1" dirty="0">
                <a:latin typeface="Sitka Subheading" pitchFamily="2" charset="0"/>
              </a:rPr>
              <a:t>Breakpoints</a:t>
            </a:r>
            <a:r>
              <a:rPr lang="en-US" sz="2000" dirty="0">
                <a:latin typeface="Sitka Subheading" pitchFamily="2" charset="0"/>
              </a:rPr>
              <a:t> – Define how layout changes on different screen sizes (like mobile, tablet, desktop).</a:t>
            </a:r>
          </a:p>
          <a:p>
            <a:pPr marL="0" indent="0">
              <a:buNone/>
            </a:pPr>
            <a:r>
              <a:rPr lang="en-IN" sz="2000" dirty="0">
                <a:latin typeface="Sitka Subheading" pitchFamily="2" charset="0"/>
              </a:rPr>
              <a:t>Example: col-sm-6 , col-md-4 , col-lg-3</a:t>
            </a: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IN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000" u="sng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3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994" y="-393098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Buttons &amp; </a:t>
            </a:r>
            <a:r>
              <a:rPr lang="en-IN" dirty="0" err="1"/>
              <a:t>Colors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32241" y="1763708"/>
            <a:ext cx="6335895" cy="495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itka Subheading" pitchFamily="2" charset="0"/>
              </a:rPr>
              <a:t>Buttons in Bootstrap are predefined styles that make buttons look attractive and responsive.</a:t>
            </a:r>
          </a:p>
          <a:p>
            <a:endParaRPr lang="en-US" sz="2000" dirty="0">
              <a:latin typeface="Sitka Subheading" pitchFamily="2" charset="0"/>
            </a:endParaRPr>
          </a:p>
          <a:p>
            <a:r>
              <a:rPr lang="en-US" sz="2000" b="1" dirty="0">
                <a:latin typeface="Sitka Subheading" pitchFamily="2" charset="0"/>
              </a:rPr>
              <a:t>Example</a:t>
            </a:r>
          </a:p>
          <a:p>
            <a:pPr marL="0" lvl="1" indent="0">
              <a:buNone/>
            </a:pPr>
            <a:r>
              <a:rPr lang="en-US" dirty="0">
                <a:latin typeface="Sitka Subheading" pitchFamily="2" charset="0"/>
              </a:rPr>
              <a:t>&lt;button class="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 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-primary"&gt;Primary&lt;/button&gt;</a:t>
            </a:r>
          </a:p>
          <a:p>
            <a:pPr marL="0" lvl="1" indent="0">
              <a:buNone/>
            </a:pPr>
            <a:r>
              <a:rPr lang="en-US" dirty="0">
                <a:latin typeface="Sitka Subheading" pitchFamily="2" charset="0"/>
              </a:rPr>
              <a:t>&lt;button class="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 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-success"&gt;Success&lt;/button&gt;</a:t>
            </a:r>
          </a:p>
          <a:p>
            <a:pPr marL="0" lvl="1" indent="0">
              <a:buNone/>
            </a:pPr>
            <a:r>
              <a:rPr lang="en-US" dirty="0">
                <a:latin typeface="Sitka Subheading" pitchFamily="2" charset="0"/>
              </a:rPr>
              <a:t>&lt;button class="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 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-danger"&gt;Delete&lt;/button&gt;</a:t>
            </a:r>
          </a:p>
          <a:p>
            <a:pPr marL="0" lvl="1" indent="0">
              <a:buNone/>
            </a:pPr>
            <a:r>
              <a:rPr lang="en-US" dirty="0">
                <a:latin typeface="Sitka Subheading" pitchFamily="2" charset="0"/>
              </a:rPr>
              <a:t>&lt;button class="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 </a:t>
            </a:r>
            <a:r>
              <a:rPr lang="en-US" dirty="0" err="1">
                <a:latin typeface="Sitka Subheading" pitchFamily="2" charset="0"/>
              </a:rPr>
              <a:t>btn</a:t>
            </a:r>
            <a:r>
              <a:rPr lang="en-US" dirty="0">
                <a:latin typeface="Sitka Subheading" pitchFamily="2" charset="0"/>
              </a:rPr>
              <a:t>-outline-dark"&gt;Outline&lt;/button&gt;</a:t>
            </a:r>
          </a:p>
          <a:p>
            <a:pPr marL="0" lvl="1" indent="0">
              <a:buNone/>
            </a:pPr>
            <a:endParaRPr lang="en-US" dirty="0">
              <a:latin typeface="Sitka Subheading" pitchFamily="2" charset="0"/>
            </a:endParaRPr>
          </a:p>
          <a:p>
            <a:pPr marL="0" lvl="1" indent="0">
              <a:buNone/>
            </a:pPr>
            <a:r>
              <a:rPr lang="en-IN" b="1" dirty="0" err="1">
                <a:latin typeface="Sitka Subheading" pitchFamily="2" charset="0"/>
              </a:rPr>
              <a:t>Color</a:t>
            </a:r>
            <a:r>
              <a:rPr lang="en-IN" b="1" dirty="0">
                <a:latin typeface="Sitka Subheading" pitchFamily="2" charset="0"/>
              </a:rPr>
              <a:t> Classes:</a:t>
            </a:r>
          </a:p>
          <a:p>
            <a:pPr marL="0" lvl="1" indent="0">
              <a:buNone/>
            </a:pPr>
            <a:r>
              <a:rPr lang="en-IN" dirty="0">
                <a:latin typeface="Sitka Subheading" pitchFamily="2" charset="0"/>
              </a:rPr>
              <a:t>Primary, secondary, success, danger, warning, info, light, dark</a:t>
            </a:r>
            <a:endParaRPr lang="en-US" dirty="0">
              <a:latin typeface="Sitka Subheading" pitchFamily="2" charset="0"/>
            </a:endParaRPr>
          </a:p>
          <a:p>
            <a:endParaRPr lang="en-US" sz="20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40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16c05727-aa75-4e4a-9b5f-8a80a1165891"/>
    <ds:schemaRef ds:uri="http://www.w3.org/XML/1998/namespace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sharepoint/v3"/>
    <ds:schemaRef ds:uri="http://schemas.microsoft.com/office/2006/metadata/properties"/>
    <ds:schemaRef ds:uri="230e9df3-be65-4c73-a93b-d1236ebd677e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1045</TotalTime>
  <Words>1529</Words>
  <Application>Microsoft Office PowerPoint</Application>
  <PresentationFormat>Widescreen</PresentationFormat>
  <Paragraphs>219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Baskerville Old Face</vt:lpstr>
      <vt:lpstr>Calibri</vt:lpstr>
      <vt:lpstr>Gill Sans Nova Light</vt:lpstr>
      <vt:lpstr>Sitka Banner</vt:lpstr>
      <vt:lpstr>Sitka Subheading</vt:lpstr>
      <vt:lpstr>Custom</vt:lpstr>
      <vt:lpstr>Bootstrap </vt:lpstr>
      <vt:lpstr>Recap of Yesterday</vt:lpstr>
      <vt:lpstr>What is Bootstrap?</vt:lpstr>
      <vt:lpstr>What are Classes in Bootstrap?</vt:lpstr>
      <vt:lpstr>How It Works</vt:lpstr>
      <vt:lpstr>How to Add Bootstrap</vt:lpstr>
      <vt:lpstr>Bootstrap Grid System </vt:lpstr>
      <vt:lpstr>Terms of Bootstrap Grid System </vt:lpstr>
      <vt:lpstr>Buttons &amp; Colors</vt:lpstr>
      <vt:lpstr>What is a Navbar?</vt:lpstr>
      <vt:lpstr>Navbar (Header Menu) Example</vt:lpstr>
      <vt:lpstr>Cards in Bootstrap</vt:lpstr>
      <vt:lpstr>What is a Form in Bootstrap?</vt:lpstr>
      <vt:lpstr>Forms in Bootstrap example</vt:lpstr>
      <vt:lpstr>Carousel (Image Slider) in Bootstrap</vt:lpstr>
      <vt:lpstr>What is a Modal in Bootstrap?</vt:lpstr>
      <vt:lpstr>How Modal Works in Bootstrap</vt:lpstr>
      <vt:lpstr>Modal (Popup Box) Example</vt:lpstr>
      <vt:lpstr>Final Day Activity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HTML</dc:title>
  <dc:creator>Abhishek</dc:creator>
  <cp:lastModifiedBy>Abhishek 287</cp:lastModifiedBy>
  <cp:revision>44</cp:revision>
  <dcterms:created xsi:type="dcterms:W3CDTF">2025-09-01T17:44:26Z</dcterms:created>
  <dcterms:modified xsi:type="dcterms:W3CDTF">2025-11-01T08:50:43Z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